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ARR ($K)</c:v>
                </c:pt>
              </c:strCache>
            </c:strRef>
          </c:tx>
          <c:spPr>
            <a:solidFill>
              <a:srgbClr val="B2222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A22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2222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A224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F6E5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B6914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Pre-seed
Pilots</c:v>
                  </c:pt>
                  <c:pt idx="1">
                    <c:v>Year 1</c:v>
                  </c:pt>
                  <c:pt idx="2">
                    <c:v>Year 2</c:v>
                  </c:pt>
                  <c:pt idx="3">
                    <c:v>Year 3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150</c:v>
                </c:pt>
                <c:pt idx="2">
                  <c:v>500</c:v>
                </c:pt>
                <c:pt idx="3">
                  <c:v>1500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A22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5555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5555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8F8F8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chart" Target="/ppt/charts/chart1.xm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580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0" y="137160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0" y="205740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4320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0" y="342900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0" y="411480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4800600"/>
            <a:ext cx="3474720" cy="347472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12" name="Shape 10"/>
          <p:cNvSpPr/>
          <p:nvPr/>
        </p:nvSpPr>
        <p:spPr>
          <a:xfrm>
            <a:off x="3474720" y="0"/>
            <a:ext cx="5669280" cy="5143500"/>
          </a:xfrm>
          <a:prstGeom prst="rect">
            <a:avLst/>
          </a:prstGeom>
          <a:solidFill>
            <a:srgbClr val="0A2240"/>
          </a:solidFill>
          <a:ln/>
        </p:spPr>
      </p:sp>
      <p:pic>
        <p:nvPicPr>
          <p:cNvPr id="13" name="Image 0" descr="/home/claude/ace_logo_transparen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64592" y="274320"/>
            <a:ext cx="1097280" cy="74980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64592" y="1060704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1A3A5C"/>
                </a:solidFill>
              </a:rPr>
              <a:t>A Love Worth Work Company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128016" y="1335024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B22222"/>
                </a:solidFill>
              </a:rPr>
              <a:t>Your Care.</a:t>
            </a:r>
            <a:endParaRPr lang="en-US" sz="3800" dirty="0"/>
          </a:p>
        </p:txBody>
      </p:sp>
      <p:sp>
        <p:nvSpPr>
          <p:cNvPr id="16" name="Text 13"/>
          <p:cNvSpPr/>
          <p:nvPr/>
        </p:nvSpPr>
        <p:spPr>
          <a:xfrm>
            <a:off x="128016" y="1938528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B22222"/>
                </a:solidFill>
              </a:rPr>
              <a:t>All in One Place.</a:t>
            </a:r>
            <a:endParaRPr lang="en-US" sz="3800" dirty="0"/>
          </a:p>
        </p:txBody>
      </p:sp>
      <p:sp>
        <p:nvSpPr>
          <p:cNvPr id="17" name="Text 14"/>
          <p:cNvSpPr/>
          <p:nvPr/>
        </p:nvSpPr>
        <p:spPr>
          <a:xfrm>
            <a:off x="164592" y="2706624"/>
            <a:ext cx="31272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A2240"/>
                </a:solidFill>
              </a:rPr>
              <a:t>AI-powered health navigation, education,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A2240"/>
                </a:solidFill>
              </a:rPr>
              <a:t>and care coordination — built for patients,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A2240"/>
                </a:solidFill>
              </a:rPr>
              <a:t>designed for providers.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64592" y="3749040"/>
            <a:ext cx="3127248" cy="256032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19" name="Text 16"/>
          <p:cNvSpPr/>
          <p:nvPr/>
        </p:nvSpPr>
        <p:spPr>
          <a:xfrm>
            <a:off x="164592" y="3749040"/>
            <a:ext cx="31272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ACE Care Hub™  ·  Patent Pending  ·  Founded 2025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3749040" y="50292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AACCEE"/>
                </a:solidFill>
              </a:rPr>
              <a:t>The Problem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3749040" y="896112"/>
            <a:ext cx="5166360" cy="685800"/>
          </a:xfrm>
          <a:prstGeom prst="rect">
            <a:avLst/>
          </a:prstGeom>
          <a:solidFill>
            <a:srgbClr val="122840"/>
          </a:solidFill>
          <a:ln/>
        </p:spPr>
      </p:sp>
      <p:sp>
        <p:nvSpPr>
          <p:cNvPr id="22" name="Shape 19"/>
          <p:cNvSpPr/>
          <p:nvPr/>
        </p:nvSpPr>
        <p:spPr>
          <a:xfrm>
            <a:off x="3749040" y="896112"/>
            <a:ext cx="54864" cy="6858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23" name="Text 20"/>
          <p:cNvSpPr/>
          <p:nvPr/>
        </p:nvSpPr>
        <p:spPr>
          <a:xfrm>
            <a:off x="3913632" y="9601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$150B+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5413248" y="10058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CCEE"/>
                </a:solidFill>
              </a:rPr>
              <a:t>lost annually to preventable no-shows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3749040" y="1700784"/>
            <a:ext cx="5166360" cy="685800"/>
          </a:xfrm>
          <a:prstGeom prst="rect">
            <a:avLst/>
          </a:prstGeom>
          <a:solidFill>
            <a:srgbClr val="122840"/>
          </a:solidFill>
          <a:ln/>
        </p:spPr>
      </p:sp>
      <p:sp>
        <p:nvSpPr>
          <p:cNvPr id="26" name="Shape 23"/>
          <p:cNvSpPr/>
          <p:nvPr/>
        </p:nvSpPr>
        <p:spPr>
          <a:xfrm>
            <a:off x="3749040" y="1700784"/>
            <a:ext cx="54864" cy="6858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27" name="Text 24"/>
          <p:cNvSpPr/>
          <p:nvPr/>
        </p:nvSpPr>
        <p:spPr>
          <a:xfrm>
            <a:off x="3913632" y="176479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36%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5413248" y="1810512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CCEE"/>
                </a:solidFill>
              </a:rPr>
              <a:t>of US adults have limited health literacy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3749040" y="2505456"/>
            <a:ext cx="5166360" cy="685800"/>
          </a:xfrm>
          <a:prstGeom prst="rect">
            <a:avLst/>
          </a:prstGeom>
          <a:solidFill>
            <a:srgbClr val="122840"/>
          </a:solidFill>
          <a:ln/>
        </p:spPr>
      </p:sp>
      <p:sp>
        <p:nvSpPr>
          <p:cNvPr id="30" name="Shape 27"/>
          <p:cNvSpPr/>
          <p:nvPr/>
        </p:nvSpPr>
        <p:spPr>
          <a:xfrm>
            <a:off x="3749040" y="2505456"/>
            <a:ext cx="54864" cy="6858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31" name="Text 28"/>
          <p:cNvSpPr/>
          <p:nvPr/>
        </p:nvSpPr>
        <p:spPr>
          <a:xfrm>
            <a:off x="3913632" y="256946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$300B+</a:t>
            </a:r>
            <a:endParaRPr lang="en-US" sz="2400" dirty="0"/>
          </a:p>
        </p:txBody>
      </p:sp>
      <p:sp>
        <p:nvSpPr>
          <p:cNvPr id="32" name="Text 29"/>
          <p:cNvSpPr/>
          <p:nvPr/>
        </p:nvSpPr>
        <p:spPr>
          <a:xfrm>
            <a:off x="5413248" y="2615184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CCEE"/>
                </a:solidFill>
              </a:rPr>
              <a:t>wasted on medication non-adherence yearly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3749040" y="3310128"/>
            <a:ext cx="5166360" cy="685800"/>
          </a:xfrm>
          <a:prstGeom prst="rect">
            <a:avLst/>
          </a:prstGeom>
          <a:solidFill>
            <a:srgbClr val="122840"/>
          </a:solidFill>
          <a:ln/>
        </p:spPr>
      </p:sp>
      <p:sp>
        <p:nvSpPr>
          <p:cNvPr id="34" name="Shape 31"/>
          <p:cNvSpPr/>
          <p:nvPr/>
        </p:nvSpPr>
        <p:spPr>
          <a:xfrm>
            <a:off x="3749040" y="3310128"/>
            <a:ext cx="54864" cy="6858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35" name="Text 32"/>
          <p:cNvSpPr/>
          <p:nvPr/>
        </p:nvSpPr>
        <p:spPr>
          <a:xfrm>
            <a:off x="3913632" y="3374136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3–5</a:t>
            </a:r>
            <a:endParaRPr lang="en-US" sz="2400" dirty="0"/>
          </a:p>
        </p:txBody>
      </p:sp>
      <p:sp>
        <p:nvSpPr>
          <p:cNvPr id="36" name="Text 33"/>
          <p:cNvSpPr/>
          <p:nvPr/>
        </p:nvSpPr>
        <p:spPr>
          <a:xfrm>
            <a:off x="5413248" y="3419856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CCEE"/>
                </a:solidFill>
              </a:rPr>
              <a:t>providers the average chronic patient coordinates across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3520440" y="486460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</a:rPr>
              <a:t>ACE Care Hub™  ·  Confidential  ·  For authorized distribution only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3" name="Text 1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B22222"/>
                </a:solidFill>
              </a:rPr>
              <a:t>THE SOLUTION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45720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2240"/>
                </a:solidFill>
              </a:rPr>
              <a:t>One Platform. Five Capabilities.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051560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ACE Care Hub™ is an AI-powered health navigation, education, and care coordination platform that helps patients understand their care, organize their health information, and navigate the healthcare system with confidence — while giving providers measurable, reportable patient engagement outcomes.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11480" y="1828800"/>
            <a:ext cx="1572768" cy="2880360"/>
          </a:xfrm>
          <a:prstGeom prst="rect">
            <a:avLst/>
          </a:prstGeom>
          <a:solidFill>
            <a:srgbClr val="0A224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828800"/>
            <a:ext cx="1572768" cy="566928"/>
          </a:xfrm>
          <a:prstGeom prst="rect">
            <a:avLst/>
          </a:prstGeom>
          <a:solidFill>
            <a:srgbClr val="0A2240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920240"/>
            <a:ext cx="475488" cy="4754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11480" y="2432304"/>
            <a:ext cx="157276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Understand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Your Care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02920" y="2962656"/>
            <a:ext cx="138988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CCDDEE"/>
                </a:solidFill>
              </a:rPr>
              <a:t>Plain-language AI health education and medical term interpretation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2093976" y="1828800"/>
            <a:ext cx="1572768" cy="28803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093976" y="1828800"/>
            <a:ext cx="1572768" cy="566928"/>
          </a:xfrm>
          <a:prstGeom prst="rect">
            <a:avLst/>
          </a:prstGeom>
          <a:solidFill>
            <a:srgbClr val="1A3A5C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616" y="1920240"/>
            <a:ext cx="475488" cy="4754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093976" y="2432304"/>
            <a:ext cx="157276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Organize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Your Health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2185416" y="2962656"/>
            <a:ext cx="138988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CCDDEE"/>
                </a:solidFill>
              </a:rPr>
              <a:t>Centralized records: conditions, meds, visits, documents</a:t>
            </a:r>
            <a:endParaRPr lang="en-US" sz="850" dirty="0"/>
          </a:p>
        </p:txBody>
      </p:sp>
      <p:sp>
        <p:nvSpPr>
          <p:cNvPr id="17" name="Shape 13"/>
          <p:cNvSpPr/>
          <p:nvPr/>
        </p:nvSpPr>
        <p:spPr>
          <a:xfrm>
            <a:off x="3776472" y="1828800"/>
            <a:ext cx="1572768" cy="2880360"/>
          </a:xfrm>
          <a:prstGeom prst="rect">
            <a:avLst/>
          </a:prstGeom>
          <a:solidFill>
            <a:srgbClr val="B22222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3776472" y="1828800"/>
            <a:ext cx="1572768" cy="566928"/>
          </a:xfrm>
          <a:prstGeom prst="rect">
            <a:avLst/>
          </a:prstGeom>
          <a:solidFill>
            <a:srgbClr val="B22222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112" y="1920240"/>
            <a:ext cx="475488" cy="4754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3776472" y="2432304"/>
            <a:ext cx="157276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Prepare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for Every Visit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3867912" y="2962656"/>
            <a:ext cx="138988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CCDDEE"/>
                </a:solidFill>
              </a:rPr>
              <a:t>AI-guided question generation and appointment preparation</a:t>
            </a:r>
            <a:endParaRPr lang="en-US" sz="850" dirty="0"/>
          </a:p>
        </p:txBody>
      </p:sp>
      <p:sp>
        <p:nvSpPr>
          <p:cNvPr id="22" name="Shape 17"/>
          <p:cNvSpPr/>
          <p:nvPr/>
        </p:nvSpPr>
        <p:spPr>
          <a:xfrm>
            <a:off x="5458968" y="1828800"/>
            <a:ext cx="1572768" cy="2880360"/>
          </a:xfrm>
          <a:prstGeom prst="rect">
            <a:avLst/>
          </a:prstGeom>
          <a:solidFill>
            <a:srgbClr val="0F6E56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5458968" y="1828800"/>
            <a:ext cx="1572768" cy="566928"/>
          </a:xfrm>
          <a:prstGeom prst="rect">
            <a:avLst/>
          </a:prstGeom>
          <a:solidFill>
            <a:srgbClr val="0F6E56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608" y="1920240"/>
            <a:ext cx="475488" cy="47548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458968" y="2432304"/>
            <a:ext cx="157276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Track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What Matters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550408" y="2962656"/>
            <a:ext cx="138988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CCDDEE"/>
                </a:solidFill>
              </a:rPr>
              <a:t>Symptom logging, medication adherence, wellness patterns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7141464" y="1828800"/>
            <a:ext cx="1572768" cy="2880360"/>
          </a:xfrm>
          <a:prstGeom prst="rect">
            <a:avLst/>
          </a:prstGeom>
          <a:solidFill>
            <a:srgbClr val="8B6914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7141464" y="1828800"/>
            <a:ext cx="1572768" cy="566928"/>
          </a:xfrm>
          <a:prstGeom prst="rect">
            <a:avLst/>
          </a:prstGeom>
          <a:solidFill>
            <a:srgbClr val="8B6914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104" y="1920240"/>
            <a:ext cx="475488" cy="47548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7141464" y="2432304"/>
            <a:ext cx="157276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Access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Support</a:t>
            </a:r>
            <a:endParaRPr lang="en-US" sz="1000" dirty="0"/>
          </a:p>
        </p:txBody>
      </p:sp>
      <p:sp>
        <p:nvSpPr>
          <p:cNvPr id="31" name="Text 24"/>
          <p:cNvSpPr/>
          <p:nvPr/>
        </p:nvSpPr>
        <p:spPr>
          <a:xfrm>
            <a:off x="7232904" y="2962656"/>
            <a:ext cx="138988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CCDDEE"/>
                </a:solidFill>
              </a:rPr>
              <a:t>Health advocates, peer support, family sessions, care reviews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3" name="Text 1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0F6E56"/>
                </a:solidFill>
              </a:rPr>
              <a:t>THE PRODUCT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45720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2240"/>
                </a:solidFill>
              </a:rPr>
              <a:t>Built for Real-Life Care Navigation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56032" y="1024128"/>
            <a:ext cx="1993392" cy="3840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pic>
        <p:nvPicPr>
          <p:cNvPr id="7" name="Image 0" descr="/mnt/user-data/uploads/ace_screenshot_1_1242x2688.png">    </p:cNvPr>
          <p:cNvPicPr>
            <a:picLocks noChangeAspect="1"/>
          </p:cNvPicPr>
          <p:nvPr/>
        </p:nvPicPr>
        <p:blipFill>
          <a:blip r:embed="rId1"/>
          <a:srcRect l="-15241" r="-15241" t="0" b="0"/>
          <a:stretch/>
        </p:blipFill>
        <p:spPr>
          <a:xfrm>
            <a:off x="301752" y="1051560"/>
            <a:ext cx="1901952" cy="31546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56032" y="425196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0"/>
                </a:solidFill>
              </a:rPr>
              <a:t>Support Hub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310896" y="4507992"/>
            <a:ext cx="188366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50" dirty="0">
                <a:solidFill>
                  <a:srgbClr val="555555"/>
                </a:solidFill>
              </a:rPr>
              <a:t>Family sessions, advocates, peer support &amp; care reviews in one tap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2432304" y="1024128"/>
            <a:ext cx="1993392" cy="3840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pic>
        <p:nvPicPr>
          <p:cNvPr id="11" name="Image 1" descr="/mnt/user-data/uploads/ace_screenshot_5_1242x2688.png">    </p:cNvPr>
          <p:cNvPicPr>
            <a:picLocks noChangeAspect="1"/>
          </p:cNvPicPr>
          <p:nvPr/>
        </p:nvPicPr>
        <p:blipFill>
          <a:blip r:embed="rId2"/>
          <a:srcRect l="-15241" r="-15241" t="0" b="0"/>
          <a:stretch/>
        </p:blipFill>
        <p:spPr>
          <a:xfrm>
            <a:off x="2478024" y="1051560"/>
            <a:ext cx="1901952" cy="31546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432304" y="425196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0"/>
                </a:solidFill>
              </a:rPr>
              <a:t>Symptom Logger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2487168" y="4507992"/>
            <a:ext cx="188366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50" dirty="0">
                <a:solidFill>
                  <a:srgbClr val="555555"/>
                </a:solidFill>
              </a:rPr>
              <a:t>Structured severity tracking with trigger and pattern identification</a:t>
            </a:r>
            <a:endParaRPr lang="en-US" sz="750" dirty="0"/>
          </a:p>
        </p:txBody>
      </p:sp>
      <p:sp>
        <p:nvSpPr>
          <p:cNvPr id="14" name="Shape 10"/>
          <p:cNvSpPr/>
          <p:nvPr/>
        </p:nvSpPr>
        <p:spPr>
          <a:xfrm>
            <a:off x="4608576" y="1024128"/>
            <a:ext cx="1993392" cy="3840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pic>
        <p:nvPicPr>
          <p:cNvPr id="15" name="Image 2" descr="/mnt/user-data/uploads/ace_screenshot_2_1242x2688.png">    </p:cNvPr>
          <p:cNvPicPr>
            <a:picLocks noChangeAspect="1"/>
          </p:cNvPicPr>
          <p:nvPr/>
        </p:nvPicPr>
        <p:blipFill>
          <a:blip r:embed="rId3"/>
          <a:srcRect l="-15241" r="-15241" t="0" b="0"/>
          <a:stretch/>
        </p:blipFill>
        <p:spPr>
          <a:xfrm>
            <a:off x="4654296" y="1051560"/>
            <a:ext cx="1901952" cy="315468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608576" y="425196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0"/>
                </a:solidFill>
              </a:rPr>
              <a:t>Med Manager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4663440" y="4507992"/>
            <a:ext cx="188366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50" dirty="0">
                <a:solidFill>
                  <a:srgbClr val="555555"/>
                </a:solidFill>
              </a:rPr>
              <a:t>AI-powered OCR prescription capture with adherence tracking</a:t>
            </a:r>
            <a:endParaRPr lang="en-US" sz="750" dirty="0"/>
          </a:p>
        </p:txBody>
      </p:sp>
      <p:sp>
        <p:nvSpPr>
          <p:cNvPr id="18" name="Shape 13"/>
          <p:cNvSpPr/>
          <p:nvPr/>
        </p:nvSpPr>
        <p:spPr>
          <a:xfrm>
            <a:off x="6784848" y="1024128"/>
            <a:ext cx="1993392" cy="3840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pic>
        <p:nvPicPr>
          <p:cNvPr id="19" name="Image 3" descr="/mnt/user-data/uploads/ace_screenshot_6_1242x2688.png">    </p:cNvPr>
          <p:cNvPicPr>
            <a:picLocks noChangeAspect="1"/>
          </p:cNvPicPr>
          <p:nvPr/>
        </p:nvPicPr>
        <p:blipFill>
          <a:blip r:embed="rId4"/>
          <a:srcRect l="-15241" r="-15241" t="0" b="0"/>
          <a:stretch/>
        </p:blipFill>
        <p:spPr>
          <a:xfrm>
            <a:off x="6830568" y="1051560"/>
            <a:ext cx="1901952" cy="315468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784848" y="4251960"/>
            <a:ext cx="1993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0"/>
                </a:solidFill>
              </a:rPr>
              <a:t>Appointments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6839712" y="4507992"/>
            <a:ext cx="188366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50" dirty="0">
                <a:solidFill>
                  <a:srgbClr val="555555"/>
                </a:solidFill>
              </a:rPr>
              <a:t>Visit tracking, prep guides, and AI-generated provider questions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4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FFFF"/>
                </a:solidFill>
              </a:rPr>
              <a:t>MARKET OPPORTUNITY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347472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A $50B+ Problem. No Integrated Solution.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20040" y="1170432"/>
            <a:ext cx="2011680" cy="1353312"/>
          </a:xfrm>
          <a:prstGeom prst="rect">
            <a:avLst/>
          </a:prstGeom>
          <a:solidFill>
            <a:srgbClr val="12284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20040" y="1280160"/>
            <a:ext cx="2011680" cy="608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$150B+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20040" y="1874154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ACCEE"/>
                </a:solidFill>
              </a:rPr>
              <a:t>Annual no-show cost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20040" y="2185416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i="1" dirty="0">
                <a:solidFill>
                  <a:srgbClr val="AACCEE"/>
                </a:solidFill>
              </a:rPr>
              <a:t>US healthcare system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468880" y="1170432"/>
            <a:ext cx="2011680" cy="1353312"/>
          </a:xfrm>
          <a:prstGeom prst="rect">
            <a:avLst/>
          </a:prstGeom>
          <a:solidFill>
            <a:srgbClr val="12284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468880" y="1280160"/>
            <a:ext cx="2011680" cy="608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36%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468880" y="1874154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ACCEE"/>
                </a:solidFill>
              </a:rPr>
              <a:t>Limited health literacy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468880" y="2185416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i="1" dirty="0">
                <a:solidFill>
                  <a:srgbClr val="AACCEE"/>
                </a:solidFill>
              </a:rPr>
              <a:t>US adult population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4617720" y="1170432"/>
            <a:ext cx="2011680" cy="1353312"/>
          </a:xfrm>
          <a:prstGeom prst="rect">
            <a:avLst/>
          </a:prstGeom>
          <a:solidFill>
            <a:srgbClr val="12284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617720" y="1280160"/>
            <a:ext cx="2011680" cy="608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$300B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4617720" y="1874154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ACCEE"/>
                </a:solidFill>
              </a:rPr>
              <a:t>Medication non-adherence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617720" y="2185416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i="1" dirty="0">
                <a:solidFill>
                  <a:srgbClr val="AACCEE"/>
                </a:solidFill>
              </a:rPr>
              <a:t>Estimated annual cost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6766560" y="1170432"/>
            <a:ext cx="2011680" cy="1353312"/>
          </a:xfrm>
          <a:prstGeom prst="rect">
            <a:avLst/>
          </a:prstGeom>
          <a:solidFill>
            <a:srgbClr val="12284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766560" y="1280160"/>
            <a:ext cx="2011680" cy="608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14,000+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6766560" y="1874154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ACCEE"/>
                </a:solidFill>
              </a:rPr>
              <a:t>FQHCs &amp; health centers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766560" y="2185416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i="1" dirty="0">
                <a:solidFill>
                  <a:srgbClr val="AACCEE"/>
                </a:solidFill>
              </a:rPr>
              <a:t>Primary target segment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320040" y="2697480"/>
            <a:ext cx="8503920" cy="2148840"/>
          </a:xfrm>
          <a:prstGeom prst="rect">
            <a:avLst/>
          </a:prstGeom>
          <a:solidFill>
            <a:srgbClr val="0D1E33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281635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ACCEE"/>
                </a:solidFill>
              </a:rPr>
              <a:t>MARKET SIZING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57200" y="3072384"/>
            <a:ext cx="45720" cy="384048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25" name="Text 23"/>
          <p:cNvSpPr/>
          <p:nvPr/>
        </p:nvSpPr>
        <p:spPr>
          <a:xfrm>
            <a:off x="621792" y="309067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TAM — Total Addressable Market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383280" y="309067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6E56"/>
                </a:solidFill>
              </a:rPr>
              <a:t>$47B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681728" y="3090672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AACCEE"/>
                </a:solidFill>
              </a:rPr>
              <a:t>Digital patient engagement, health navigation, and care coordination market (2025 est.)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57200" y="3584448"/>
            <a:ext cx="45720" cy="384048"/>
          </a:xfrm>
          <a:prstGeom prst="rect">
            <a:avLst/>
          </a:prstGeom>
          <a:solidFill>
            <a:srgbClr val="8B6914"/>
          </a:solidFill>
          <a:ln/>
        </p:spPr>
      </p:sp>
      <p:sp>
        <p:nvSpPr>
          <p:cNvPr id="29" name="Text 27"/>
          <p:cNvSpPr/>
          <p:nvPr/>
        </p:nvSpPr>
        <p:spPr>
          <a:xfrm>
            <a:off x="621792" y="360273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SAM — Serviceable Addressable Market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383280" y="3602736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B6914"/>
                </a:solidFill>
              </a:rPr>
              <a:t>$8.2B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681728" y="3602736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AACCEE"/>
                </a:solidFill>
              </a:rPr>
              <a:t>US FQHCs, independent specialty practices, ACOs, and community health systems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57200" y="4096512"/>
            <a:ext cx="45720" cy="384048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33" name="Text 31"/>
          <p:cNvSpPr/>
          <p:nvPr/>
        </p:nvSpPr>
        <p:spPr>
          <a:xfrm>
            <a:off x="621792" y="41148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SOM — Serviceable Obtainable Market (Yr 1–3)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383280" y="4114800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22222"/>
                </a:solidFill>
              </a:rPr>
              <a:t>$120M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4681728" y="4114800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AACCEE"/>
                </a:solidFill>
              </a:rPr>
              <a:t>Target: 3–5% of SAM through B2B pilot expansion and ACO contracting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3" name="Text 1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B22222"/>
                </a:solidFill>
              </a:rPr>
              <a:t>BUSINESS MODEL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457200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240"/>
                </a:solidFill>
              </a:rPr>
              <a:t>B2B SaaS — Institutional Licensing with Measurable ROI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11480" y="1097280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22222"/>
                </a:solidFill>
              </a:rPr>
              <a:t>REVENUE STREAMS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389888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389888"/>
            <a:ext cx="54864" cy="960120"/>
          </a:xfrm>
          <a:prstGeom prst="rect">
            <a:avLst/>
          </a:prstGeom>
          <a:solidFill>
            <a:srgbClr val="B22222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1591056"/>
            <a:ext cx="347472" cy="34747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05840" y="149961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FQHC &amp; Clinic Pilots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05840" y="1737360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6E56"/>
                </a:solidFill>
              </a:rPr>
              <a:t>$500–$2,000 / 90-day pilot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005840" y="193852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Entry-level paid pilot with outcome reporting — converts to annual license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411480" y="2487168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11480" y="2487168"/>
            <a:ext cx="54864" cy="960120"/>
          </a:xfrm>
          <a:prstGeom prst="rect">
            <a:avLst/>
          </a:prstGeom>
          <a:solidFill>
            <a:srgbClr val="B22222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2688336"/>
            <a:ext cx="347472" cy="34747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005840" y="259689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Annual Institutional License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1005840" y="2834640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6E56"/>
                </a:solidFill>
              </a:rPr>
              <a:t>$15,000–$100,000+ / year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1005840" y="303580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Per-organization SaaS license scaled to patient volume and feature set</a:t>
            </a:r>
            <a:endParaRPr lang="en-US" sz="850" dirty="0"/>
          </a:p>
        </p:txBody>
      </p:sp>
      <p:sp>
        <p:nvSpPr>
          <p:cNvPr id="19" name="Shape 15"/>
          <p:cNvSpPr/>
          <p:nvPr/>
        </p:nvSpPr>
        <p:spPr>
          <a:xfrm>
            <a:off x="411480" y="3584448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411480" y="3584448"/>
            <a:ext cx="54864" cy="960120"/>
          </a:xfrm>
          <a:prstGeom prst="rect">
            <a:avLst/>
          </a:prstGeom>
          <a:solidFill>
            <a:srgbClr val="B22222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3785616"/>
            <a:ext cx="347472" cy="34747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05840" y="369417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White-Label / ACO Licensing</a:t>
            </a:r>
            <a:endParaRPr lang="en-US" sz="1100" dirty="0"/>
          </a:p>
        </p:txBody>
      </p:sp>
      <p:sp>
        <p:nvSpPr>
          <p:cNvPr id="23" name="Text 18"/>
          <p:cNvSpPr/>
          <p:nvPr/>
        </p:nvSpPr>
        <p:spPr>
          <a:xfrm>
            <a:off x="1005840" y="3931920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6E56"/>
                </a:solidFill>
              </a:rPr>
              <a:t>$50,000–$500,000+ / year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005840" y="413308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Co-branded deployment for ACOs, Medicare Advantage plans, health systems</a:t>
            </a:r>
            <a:endParaRPr lang="en-US" sz="850" dirty="0"/>
          </a:p>
        </p:txBody>
      </p:sp>
      <p:sp>
        <p:nvSpPr>
          <p:cNvPr id="25" name="Text 20"/>
          <p:cNvSpPr/>
          <p:nvPr/>
        </p:nvSpPr>
        <p:spPr>
          <a:xfrm>
            <a:off x="4846320" y="1097280"/>
            <a:ext cx="4069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F6E56"/>
                </a:solidFill>
              </a:rPr>
              <a:t>REVENUE PROJECTION</a:t>
            </a:r>
            <a:endParaRPr lang="en-US" sz="800" dirty="0"/>
          </a:p>
        </p:txBody>
      </p:sp>
      <p:graphicFrame>
        <p:nvGraphicFramePr>
          <p:cNvPr id="26" name="Chart 0" descr=""/>
          <p:cNvGraphicFramePr/>
          <p:nvPr/>
        </p:nvGraphicFramePr>
        <p:xfrm>
          <a:off x="4846320" y="1389888"/>
          <a:ext cx="4069080" cy="228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7" name="Shape 21"/>
          <p:cNvSpPr/>
          <p:nvPr/>
        </p:nvSpPr>
        <p:spPr>
          <a:xfrm>
            <a:off x="4846320" y="3822192"/>
            <a:ext cx="4069080" cy="621792"/>
          </a:xfrm>
          <a:prstGeom prst="rect">
            <a:avLst/>
          </a:prstGeom>
          <a:solidFill>
            <a:srgbClr val="0F6E56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4956048" y="3931920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FFFFFF"/>
                </a:solidFill>
              </a:rPr>
              <a:t>Non-dilutive first: NIH SBIR ($150K–$300K) + HRSA grants available pre-revenue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3" name="Text 1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0F6E56"/>
                </a:solidFill>
              </a:rPr>
              <a:t>CLINICAL OUTCOMES &amp; ROI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457200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240"/>
                </a:solidFill>
              </a:rPr>
              <a:t>Why Providers Pay: Measurable Financial Impact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11480" y="96926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5555"/>
                </a:solidFill>
              </a:rPr>
              <a:t>ACE Care Hub creates direct, quantifiable value for every buying organization: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20040" y="1371600"/>
            <a:ext cx="4251960" cy="153619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1371600"/>
            <a:ext cx="4251960" cy="54864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9" name="Text 7"/>
          <p:cNvSpPr/>
          <p:nvPr/>
        </p:nvSpPr>
        <p:spPr>
          <a:xfrm>
            <a:off x="448056" y="1508760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No-Show Reduction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48056" y="178308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22222"/>
                </a:solidFill>
              </a:rPr>
              <a:t>15–25%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965960" y="1783080"/>
            <a:ext cx="2487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6E56"/>
                </a:solidFill>
              </a:rPr>
              <a:t>$15K–$30K/yr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965960" y="2029968"/>
            <a:ext cx="2487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per 500 patients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48056" y="2340864"/>
            <a:ext cx="3995928" cy="18288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14" name="Text 12"/>
          <p:cNvSpPr/>
          <p:nvPr/>
        </p:nvSpPr>
        <p:spPr>
          <a:xfrm>
            <a:off x="448056" y="2432304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55555"/>
                </a:solidFill>
              </a:rPr>
              <a:t>CG-CAHPS scheduling domain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754880" y="1371600"/>
            <a:ext cx="4251960" cy="153619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754880" y="1371600"/>
            <a:ext cx="4251960" cy="54864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17" name="Text 15"/>
          <p:cNvSpPr/>
          <p:nvPr/>
        </p:nvSpPr>
        <p:spPr>
          <a:xfrm>
            <a:off x="4882896" y="1508760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30-Day Readmission Reduction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882896" y="178308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2240"/>
                </a:solidFill>
              </a:rPr>
              <a:t>10–20%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400800" y="1783080"/>
            <a:ext cx="2487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6E56"/>
                </a:solidFill>
              </a:rPr>
              <a:t>$200K–$500K/yr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0" y="2029968"/>
            <a:ext cx="2487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per hospital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4882896" y="2340864"/>
            <a:ext cx="3995928" cy="18288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22" name="Text 20"/>
          <p:cNvSpPr/>
          <p:nvPr/>
        </p:nvSpPr>
        <p:spPr>
          <a:xfrm>
            <a:off x="4882896" y="2432304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55555"/>
                </a:solidFill>
              </a:rPr>
              <a:t>CMS HRRP — avoids Medicare penalty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320040" y="3090672"/>
            <a:ext cx="4251960" cy="153619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20040" y="3090672"/>
            <a:ext cx="4251960" cy="54864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25" name="Text 23"/>
          <p:cNvSpPr/>
          <p:nvPr/>
        </p:nvSpPr>
        <p:spPr>
          <a:xfrm>
            <a:off x="448056" y="3227832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HCAHPS Score Improvement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48056" y="35021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6E56"/>
                </a:solidFill>
              </a:rPr>
              <a:t>+5 points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965960" y="3502152"/>
            <a:ext cx="2487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6E56"/>
                </a:solidFill>
              </a:rPr>
              <a:t>Up to 2% DRG bonus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965960" y="3749040"/>
            <a:ext cx="2487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retained annually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448056" y="4059936"/>
            <a:ext cx="3995928" cy="18288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30" name="Text 28"/>
          <p:cNvSpPr/>
          <p:nvPr/>
        </p:nvSpPr>
        <p:spPr>
          <a:xfrm>
            <a:off x="448056" y="4151376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55555"/>
                </a:solidFill>
              </a:rPr>
              <a:t>Value-Based Purchasing — direct CMS link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4754880" y="3090672"/>
            <a:ext cx="4251960" cy="153619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754880" y="3090672"/>
            <a:ext cx="4251960" cy="54864"/>
          </a:xfrm>
          <a:prstGeom prst="rect">
            <a:avLst/>
          </a:prstGeom>
          <a:solidFill>
            <a:srgbClr val="8B6914"/>
          </a:solidFill>
          <a:ln/>
        </p:spPr>
      </p:sp>
      <p:sp>
        <p:nvSpPr>
          <p:cNvPr id="33" name="Text 31"/>
          <p:cNvSpPr/>
          <p:nvPr/>
        </p:nvSpPr>
        <p:spPr>
          <a:xfrm>
            <a:off x="4882896" y="3227832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0"/>
                </a:solidFill>
              </a:rPr>
              <a:t>PAM Score Advancement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882896" y="35021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B6914"/>
                </a:solidFill>
              </a:rPr>
              <a:t>1 level / 90 days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6400800" y="3502152"/>
            <a:ext cx="2487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6E56"/>
                </a:solidFill>
              </a:rPr>
              <a:t>8–21% utilization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400800" y="3749040"/>
            <a:ext cx="2487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reduction projected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4882896" y="4059936"/>
            <a:ext cx="3995928" cy="18288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38" name="Text 36"/>
          <p:cNvSpPr/>
          <p:nvPr/>
        </p:nvSpPr>
        <p:spPr>
          <a:xfrm>
            <a:off x="4882896" y="4151376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55555"/>
                </a:solidFill>
              </a:rPr>
              <a:t>Gold standard patient engagement metric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3" name="Text 1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B22222"/>
                </a:solidFill>
              </a:rPr>
              <a:t>TARGET PARTNERS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457200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240"/>
                </a:solidFill>
              </a:rPr>
              <a:t>Who We Serve — Priority B2B Segments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20040" y="1188720"/>
            <a:ext cx="425196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188720"/>
            <a:ext cx="54864" cy="1691640"/>
          </a:xfrm>
          <a:prstGeom prst="rect">
            <a:avLst/>
          </a:prstGeom>
          <a:solidFill>
            <a:srgbClr val="B2222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71600"/>
            <a:ext cx="384048" cy="38404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978408" y="1353312"/>
            <a:ext cx="1005840" cy="18288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10" name="Text 7"/>
          <p:cNvSpPr/>
          <p:nvPr/>
        </p:nvSpPr>
        <p:spPr>
          <a:xfrm>
            <a:off x="978408" y="1353312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PRIORITY #1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484632" y="16459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240"/>
                </a:solidFill>
              </a:rPr>
              <a:t>FQHCs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84632" y="1956816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22222"/>
                </a:solidFill>
              </a:rPr>
              <a:t>Contract: $15K–$60K  ·  Sales cycle: 1–3 months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484632" y="2176272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Federal mandate for patient engagement tools. Mission-aligned, active HRSA budgets, fast procurement. 1,400+ sites nationwide.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4754880" y="1188720"/>
            <a:ext cx="425196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754880" y="1188720"/>
            <a:ext cx="54864" cy="1691640"/>
          </a:xfrm>
          <a:prstGeom prst="rect">
            <a:avLst/>
          </a:prstGeom>
          <a:solidFill>
            <a:srgbClr val="0A2240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371600"/>
            <a:ext cx="384048" cy="384048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5413248" y="1353312"/>
            <a:ext cx="1005840" cy="182880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18" name="Text 14"/>
          <p:cNvSpPr/>
          <p:nvPr/>
        </p:nvSpPr>
        <p:spPr>
          <a:xfrm>
            <a:off x="5413248" y="1353312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PRIORITY #2</a:t>
            </a:r>
            <a:endParaRPr lang="en-US" sz="700" dirty="0"/>
          </a:p>
        </p:txBody>
      </p:sp>
      <p:sp>
        <p:nvSpPr>
          <p:cNvPr id="19" name="Text 15"/>
          <p:cNvSpPr/>
          <p:nvPr/>
        </p:nvSpPr>
        <p:spPr>
          <a:xfrm>
            <a:off x="4919472" y="16459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240"/>
                </a:solidFill>
              </a:rPr>
              <a:t>Specialty Practices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4919472" y="1956816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A2240"/>
                </a:solidFill>
              </a:rPr>
              <a:t>Contract: $5K–$25K  ·  Sales cycle: 2–6 weeks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4919472" y="2176272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Endocrinology, cardiology, oncology — highest no-show and patient navigation burden. Fastest sales cycle.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320040" y="3063240"/>
            <a:ext cx="425196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320040" y="3063240"/>
            <a:ext cx="54864" cy="1691640"/>
          </a:xfrm>
          <a:prstGeom prst="rect">
            <a:avLst/>
          </a:prstGeom>
          <a:solidFill>
            <a:srgbClr val="0F6E56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3246120"/>
            <a:ext cx="384048" cy="384048"/>
          </a:xfrm>
          <a:prstGeom prst="rect">
            <a:avLst/>
          </a:prstGeom>
        </p:spPr>
      </p:pic>
      <p:sp>
        <p:nvSpPr>
          <p:cNvPr id="25" name="Shape 20"/>
          <p:cNvSpPr/>
          <p:nvPr/>
        </p:nvSpPr>
        <p:spPr>
          <a:xfrm>
            <a:off x="978408" y="3227832"/>
            <a:ext cx="1005840" cy="182880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26" name="Text 21"/>
          <p:cNvSpPr/>
          <p:nvPr/>
        </p:nvSpPr>
        <p:spPr>
          <a:xfrm>
            <a:off x="978408" y="3227832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PRIORITY #3</a:t>
            </a:r>
            <a:endParaRPr lang="en-US" sz="700" dirty="0"/>
          </a:p>
        </p:txBody>
      </p:sp>
      <p:sp>
        <p:nvSpPr>
          <p:cNvPr id="27" name="Text 22"/>
          <p:cNvSpPr/>
          <p:nvPr/>
        </p:nvSpPr>
        <p:spPr>
          <a:xfrm>
            <a:off x="484632" y="3520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240"/>
                </a:solidFill>
              </a:rPr>
              <a:t>ACOs &amp; Value-Based Care</a:t>
            </a:r>
            <a:endParaRPr lang="en-US" sz="1400" dirty="0"/>
          </a:p>
        </p:txBody>
      </p:sp>
      <p:sp>
        <p:nvSpPr>
          <p:cNvPr id="28" name="Text 23"/>
          <p:cNvSpPr/>
          <p:nvPr/>
        </p:nvSpPr>
        <p:spPr>
          <a:xfrm>
            <a:off x="484632" y="3831336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F6E56"/>
                </a:solidFill>
              </a:rPr>
              <a:t>Contract: $50K–$250K  ·  Sales cycle: 2–5 months</a:t>
            </a:r>
            <a:endParaRPr lang="en-US" sz="850" dirty="0"/>
          </a:p>
        </p:txBody>
      </p:sp>
      <p:sp>
        <p:nvSpPr>
          <p:cNvPr id="29" name="Text 24"/>
          <p:cNvSpPr/>
          <p:nvPr/>
        </p:nvSpPr>
        <p:spPr>
          <a:xfrm>
            <a:off x="484632" y="4050792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HEDIS metric improvement drives direct ROI. Accountable for readmissions and patient activation scores.</a:t>
            </a:r>
            <a:endParaRPr lang="en-US" sz="850" dirty="0"/>
          </a:p>
        </p:txBody>
      </p:sp>
      <p:sp>
        <p:nvSpPr>
          <p:cNvPr id="30" name="Shape 25"/>
          <p:cNvSpPr/>
          <p:nvPr/>
        </p:nvSpPr>
        <p:spPr>
          <a:xfrm>
            <a:off x="4754880" y="3063240"/>
            <a:ext cx="4251960" cy="1691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Shape 26"/>
          <p:cNvSpPr/>
          <p:nvPr/>
        </p:nvSpPr>
        <p:spPr>
          <a:xfrm>
            <a:off x="4754880" y="3063240"/>
            <a:ext cx="54864" cy="1691640"/>
          </a:xfrm>
          <a:prstGeom prst="rect">
            <a:avLst/>
          </a:prstGeom>
          <a:solidFill>
            <a:srgbClr val="8B6914"/>
          </a:solidFill>
          <a:ln/>
        </p:spPr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3246120"/>
            <a:ext cx="384048" cy="384048"/>
          </a:xfrm>
          <a:prstGeom prst="rect">
            <a:avLst/>
          </a:prstGeom>
        </p:spPr>
      </p:pic>
      <p:sp>
        <p:nvSpPr>
          <p:cNvPr id="33" name="Shape 27"/>
          <p:cNvSpPr/>
          <p:nvPr/>
        </p:nvSpPr>
        <p:spPr>
          <a:xfrm>
            <a:off x="5413248" y="3227832"/>
            <a:ext cx="1005840" cy="182880"/>
          </a:xfrm>
          <a:prstGeom prst="rect">
            <a:avLst/>
          </a:prstGeom>
          <a:solidFill>
            <a:srgbClr val="8B6914"/>
          </a:solidFill>
          <a:ln/>
        </p:spPr>
      </p:sp>
      <p:sp>
        <p:nvSpPr>
          <p:cNvPr id="34" name="Text 28"/>
          <p:cNvSpPr/>
          <p:nvPr/>
        </p:nvSpPr>
        <p:spPr>
          <a:xfrm>
            <a:off x="5413248" y="3227832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PRIORITY #4</a:t>
            </a:r>
            <a:endParaRPr lang="en-US" sz="700" dirty="0"/>
          </a:p>
        </p:txBody>
      </p:sp>
      <p:sp>
        <p:nvSpPr>
          <p:cNvPr id="35" name="Text 29"/>
          <p:cNvSpPr/>
          <p:nvPr/>
        </p:nvSpPr>
        <p:spPr>
          <a:xfrm>
            <a:off x="4919472" y="3520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240"/>
                </a:solidFill>
              </a:rPr>
              <a:t>Medicare Advantage Plans</a:t>
            </a:r>
            <a:endParaRPr lang="en-US" sz="1400" dirty="0"/>
          </a:p>
        </p:txBody>
      </p:sp>
      <p:sp>
        <p:nvSpPr>
          <p:cNvPr id="36" name="Text 30"/>
          <p:cNvSpPr/>
          <p:nvPr/>
        </p:nvSpPr>
        <p:spPr>
          <a:xfrm>
            <a:off x="4919472" y="3831336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8B6914"/>
                </a:solidFill>
              </a:rPr>
              <a:t>Contract: $100K–$1M+  ·  Sales cycle: 4–9 months</a:t>
            </a:r>
            <a:endParaRPr lang="en-US" sz="850" dirty="0"/>
          </a:p>
        </p:txBody>
      </p:sp>
      <p:sp>
        <p:nvSpPr>
          <p:cNvPr id="37" name="Text 31"/>
          <p:cNvSpPr/>
          <p:nvPr/>
        </p:nvSpPr>
        <p:spPr>
          <a:xfrm>
            <a:off x="4919472" y="4050792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Star rating improvement and member engagement tools. White-label licensing for member benefit delivery.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8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FFFF"/>
                </a:solidFill>
              </a:rPr>
              <a:t>TRACTION &amp; IP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347472"/>
            <a:ext cx="8503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Protected IP. Active Outreach. Pre-Revenue.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20040" y="1170432"/>
            <a:ext cx="2697480" cy="1298448"/>
          </a:xfrm>
          <a:prstGeom prst="rect">
            <a:avLst/>
          </a:prstGeom>
          <a:solidFill>
            <a:srgbClr val="0D1E3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170432"/>
            <a:ext cx="2697480" cy="54864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8" name="Shape 6"/>
          <p:cNvSpPr/>
          <p:nvPr/>
        </p:nvSpPr>
        <p:spPr>
          <a:xfrm>
            <a:off x="448056" y="1316736"/>
            <a:ext cx="384048" cy="384048"/>
          </a:xfrm>
          <a:prstGeom prst="rect">
            <a:avLst/>
          </a:prstGeom>
          <a:solidFill>
            <a:srgbClr val="0F6E56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335024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23544" y="131673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Provisional Patent Filed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923544" y="1627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ACCEE"/>
                </a:solidFill>
              </a:rPr>
              <a:t>USPTO — ACE-PROV-001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3172968" y="1170432"/>
            <a:ext cx="2697480" cy="1298448"/>
          </a:xfrm>
          <a:prstGeom prst="rect">
            <a:avLst/>
          </a:prstGeom>
          <a:solidFill>
            <a:srgbClr val="0D1E3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172968" y="1170432"/>
            <a:ext cx="2697480" cy="54864"/>
          </a:xfrm>
          <a:prstGeom prst="rect">
            <a:avLst/>
          </a:prstGeom>
          <a:solidFill>
            <a:srgbClr val="8B6914"/>
          </a:solidFill>
          <a:ln/>
        </p:spPr>
      </p:sp>
      <p:sp>
        <p:nvSpPr>
          <p:cNvPr id="14" name="Shape 11"/>
          <p:cNvSpPr/>
          <p:nvPr/>
        </p:nvSpPr>
        <p:spPr>
          <a:xfrm>
            <a:off x="3300984" y="1316736"/>
            <a:ext cx="384048" cy="384048"/>
          </a:xfrm>
          <a:prstGeom prst="rect">
            <a:avLst/>
          </a:prstGeom>
          <a:solidFill>
            <a:srgbClr val="8B6914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416" y="1335024"/>
            <a:ext cx="329184" cy="32918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776472" y="131673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ITU Trademark in Progress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3776472" y="1627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ACCEE"/>
                </a:solidFill>
              </a:rPr>
              <a:t>Classes 042 + 044</a:t>
            </a:r>
            <a:endParaRPr lang="en-US" sz="850" dirty="0"/>
          </a:p>
        </p:txBody>
      </p:sp>
      <p:sp>
        <p:nvSpPr>
          <p:cNvPr id="18" name="Shape 14"/>
          <p:cNvSpPr/>
          <p:nvPr/>
        </p:nvSpPr>
        <p:spPr>
          <a:xfrm>
            <a:off x="6025896" y="1170432"/>
            <a:ext cx="2697480" cy="1298448"/>
          </a:xfrm>
          <a:prstGeom prst="rect">
            <a:avLst/>
          </a:prstGeom>
          <a:solidFill>
            <a:srgbClr val="0D1E3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025896" y="1170432"/>
            <a:ext cx="2697480" cy="54864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20" name="Shape 16"/>
          <p:cNvSpPr/>
          <p:nvPr/>
        </p:nvSpPr>
        <p:spPr>
          <a:xfrm>
            <a:off x="6153912" y="1316736"/>
            <a:ext cx="384048" cy="384048"/>
          </a:xfrm>
          <a:prstGeom prst="rect">
            <a:avLst/>
          </a:prstGeom>
          <a:solidFill>
            <a:srgbClr val="B22222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1335024"/>
            <a:ext cx="329184" cy="32918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629400" y="131673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Copyright in Progress</a:t>
            </a:r>
            <a:endParaRPr lang="en-US" sz="1050" dirty="0"/>
          </a:p>
        </p:txBody>
      </p:sp>
      <p:sp>
        <p:nvSpPr>
          <p:cNvPr id="23" name="Text 18"/>
          <p:cNvSpPr/>
          <p:nvPr/>
        </p:nvSpPr>
        <p:spPr>
          <a:xfrm>
            <a:off x="6629400" y="1627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ACCEE"/>
                </a:solidFill>
              </a:rPr>
              <a:t>3 registrations · 20+ works</a:t>
            </a:r>
            <a:endParaRPr lang="en-US" sz="850" dirty="0"/>
          </a:p>
        </p:txBody>
      </p:sp>
      <p:sp>
        <p:nvSpPr>
          <p:cNvPr id="24" name="Shape 19"/>
          <p:cNvSpPr/>
          <p:nvPr/>
        </p:nvSpPr>
        <p:spPr>
          <a:xfrm>
            <a:off x="320040" y="2651760"/>
            <a:ext cx="2697480" cy="1298448"/>
          </a:xfrm>
          <a:prstGeom prst="rect">
            <a:avLst/>
          </a:prstGeom>
          <a:solidFill>
            <a:srgbClr val="0D1E3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320040" y="2651760"/>
            <a:ext cx="2697480" cy="5486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26" name="Shape 21"/>
          <p:cNvSpPr/>
          <p:nvPr/>
        </p:nvSpPr>
        <p:spPr>
          <a:xfrm>
            <a:off x="448056" y="2798064"/>
            <a:ext cx="384048" cy="384048"/>
          </a:xfrm>
          <a:prstGeom prst="rect">
            <a:avLst/>
          </a:prstGeom>
          <a:solidFill>
            <a:srgbClr val="1A3A5C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2816352"/>
            <a:ext cx="329184" cy="329184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23544" y="279806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Working App Built</a:t>
            </a:r>
            <a:endParaRPr lang="en-US" sz="1050" dirty="0"/>
          </a:p>
        </p:txBody>
      </p:sp>
      <p:sp>
        <p:nvSpPr>
          <p:cNvPr id="29" name="Text 23"/>
          <p:cNvSpPr/>
          <p:nvPr/>
        </p:nvSpPr>
        <p:spPr>
          <a:xfrm>
            <a:off x="923544" y="310896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ACCEE"/>
                </a:solidFill>
              </a:rPr>
              <a:t>iOS + Android · 6 core modules</a:t>
            </a:r>
            <a:endParaRPr lang="en-US" sz="850" dirty="0"/>
          </a:p>
        </p:txBody>
      </p:sp>
      <p:sp>
        <p:nvSpPr>
          <p:cNvPr id="30" name="Shape 24"/>
          <p:cNvSpPr/>
          <p:nvPr/>
        </p:nvSpPr>
        <p:spPr>
          <a:xfrm>
            <a:off x="3172968" y="2651760"/>
            <a:ext cx="2697480" cy="1298448"/>
          </a:xfrm>
          <a:prstGeom prst="rect">
            <a:avLst/>
          </a:prstGeom>
          <a:solidFill>
            <a:srgbClr val="0D1E3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3172968" y="2651760"/>
            <a:ext cx="2697480" cy="54864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32" name="Shape 26"/>
          <p:cNvSpPr/>
          <p:nvPr/>
        </p:nvSpPr>
        <p:spPr>
          <a:xfrm>
            <a:off x="3300984" y="2798064"/>
            <a:ext cx="384048" cy="384048"/>
          </a:xfrm>
          <a:prstGeom prst="rect">
            <a:avLst/>
          </a:prstGeom>
          <a:solidFill>
            <a:srgbClr val="0A2240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8416" y="2816352"/>
            <a:ext cx="329184" cy="329184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3776472" y="279806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B2B Outreach Active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3776472" y="310896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ACCEE"/>
                </a:solidFill>
              </a:rPr>
              <a:t>FQHCs, ACOs, clinics</a:t>
            </a:r>
            <a:endParaRPr lang="en-US" sz="850" dirty="0"/>
          </a:p>
        </p:txBody>
      </p:sp>
      <p:sp>
        <p:nvSpPr>
          <p:cNvPr id="36" name="Shape 29"/>
          <p:cNvSpPr/>
          <p:nvPr/>
        </p:nvSpPr>
        <p:spPr>
          <a:xfrm>
            <a:off x="6025896" y="2651760"/>
            <a:ext cx="2697480" cy="1298448"/>
          </a:xfrm>
          <a:prstGeom prst="rect">
            <a:avLst/>
          </a:prstGeom>
          <a:solidFill>
            <a:srgbClr val="0D1E3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37" name="Shape 30"/>
          <p:cNvSpPr/>
          <p:nvPr/>
        </p:nvSpPr>
        <p:spPr>
          <a:xfrm>
            <a:off x="6025896" y="2651760"/>
            <a:ext cx="2697480" cy="54864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38" name="Shape 31"/>
          <p:cNvSpPr/>
          <p:nvPr/>
        </p:nvSpPr>
        <p:spPr>
          <a:xfrm>
            <a:off x="6153912" y="2798064"/>
            <a:ext cx="384048" cy="384048"/>
          </a:xfrm>
          <a:prstGeom prst="rect">
            <a:avLst/>
          </a:prstGeom>
          <a:solidFill>
            <a:srgbClr val="0F6E56"/>
          </a:solidFill>
          <a:ln/>
        </p:spPr>
      </p:sp>
      <p:pic>
        <p:nvPicPr>
          <p:cNvPr id="3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1344" y="2816352"/>
            <a:ext cx="329184" cy="329184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6629400" y="279806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Accelerators Applied</a:t>
            </a:r>
            <a:endParaRPr lang="en-US" sz="1050" dirty="0"/>
          </a:p>
        </p:txBody>
      </p:sp>
      <p:sp>
        <p:nvSpPr>
          <p:cNvPr id="41" name="Text 33"/>
          <p:cNvSpPr/>
          <p:nvPr/>
        </p:nvSpPr>
        <p:spPr>
          <a:xfrm>
            <a:off x="6629400" y="310896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ACCEE"/>
                </a:solidFill>
              </a:rPr>
              <a:t>StartUp Health · Rock Health</a:t>
            </a:r>
            <a:endParaRPr lang="en-US" sz="850" dirty="0"/>
          </a:p>
        </p:txBody>
      </p:sp>
      <p:sp>
        <p:nvSpPr>
          <p:cNvPr id="42" name="Shape 34"/>
          <p:cNvSpPr/>
          <p:nvPr/>
        </p:nvSpPr>
        <p:spPr>
          <a:xfrm>
            <a:off x="320040" y="4251960"/>
            <a:ext cx="8503920" cy="658368"/>
          </a:xfrm>
          <a:prstGeom prst="rect">
            <a:avLst/>
          </a:prstGeom>
          <a:solidFill>
            <a:srgbClr val="B22222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43" name="Text 35"/>
          <p:cNvSpPr/>
          <p:nvPr/>
        </p:nvSpPr>
        <p:spPr>
          <a:xfrm>
            <a:off x="457200" y="436168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Current pre-money valuation range:</a:t>
            </a:r>
            <a:endParaRPr lang="en-US" sz="1050" dirty="0"/>
          </a:p>
        </p:txBody>
      </p:sp>
      <p:sp>
        <p:nvSpPr>
          <p:cNvPr id="44" name="Text 36"/>
          <p:cNvSpPr/>
          <p:nvPr/>
        </p:nvSpPr>
        <p:spPr>
          <a:xfrm>
            <a:off x="3749040" y="436168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$500K – $1.5M  pre-revenue  ·  $1.5M – $3.5M  on first signed LOI or pilot  ·  $3M – $8M  at $50K–$150K ARR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3" name="Text 1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B22222"/>
                </a:solidFill>
              </a:rPr>
              <a:t>THE ASK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457200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2240"/>
                </a:solidFill>
              </a:rPr>
              <a:t>Raising $250K–$500K Pre-Seed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96926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6E56"/>
                </a:solidFill>
              </a:rPr>
              <a:t>$1.2M – $1.5M pre-money valuation  ·  SAFE or convertible note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389888"/>
            <a:ext cx="5029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22222"/>
                </a:solidFill>
              </a:rPr>
              <a:t>USE OF FUNDS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411480" y="1682496"/>
            <a:ext cx="256032" cy="256032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9" name="Text 7"/>
          <p:cNvSpPr/>
          <p:nvPr/>
        </p:nvSpPr>
        <p:spPr>
          <a:xfrm>
            <a:off x="411480" y="1682496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77240" y="1700784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0"/>
                </a:solidFill>
              </a:rPr>
              <a:t>3 paid pilot contracts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852928" y="1700784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FQHC, specialty clinic, and ACO — 90-day outcome data generation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11480" y="2212848"/>
            <a:ext cx="256032" cy="256032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13" name="Text 11"/>
          <p:cNvSpPr/>
          <p:nvPr/>
        </p:nvSpPr>
        <p:spPr>
          <a:xfrm>
            <a:off x="411480" y="221284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77240" y="2231136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0"/>
                </a:solidFill>
              </a:rPr>
              <a:t>Clinical outcome measurement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852928" y="2231136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PAM license, NVS tool, no-show tracking infrastructure, outcome brief production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11480" y="2743200"/>
            <a:ext cx="256032" cy="256032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17" name="Text 15"/>
          <p:cNvSpPr/>
          <p:nvPr/>
        </p:nvSpPr>
        <p:spPr>
          <a:xfrm>
            <a:off x="411480" y="274320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2761488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0"/>
                </a:solidFill>
              </a:rPr>
              <a:t>IP and legal foundation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852928" y="2761488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Non-provisional patent, C-Corp formation, attorney fees, BAA templates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11480" y="3273552"/>
            <a:ext cx="256032" cy="256032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21" name="Text 19"/>
          <p:cNvSpPr/>
          <p:nvPr/>
        </p:nvSpPr>
        <p:spPr>
          <a:xfrm>
            <a:off x="411480" y="3273552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77240" y="329184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0"/>
                </a:solidFill>
              </a:rPr>
              <a:t>Product + compliance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852928" y="3291840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HIPAA infrastructure, insurance, additional feature development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411480" y="3803904"/>
            <a:ext cx="256032" cy="256032"/>
          </a:xfrm>
          <a:prstGeom prst="rect">
            <a:avLst/>
          </a:prstGeom>
          <a:solidFill>
            <a:srgbClr val="0A2240"/>
          </a:solidFill>
          <a:ln/>
        </p:spPr>
      </p:sp>
      <p:sp>
        <p:nvSpPr>
          <p:cNvPr id="25" name="Text 23"/>
          <p:cNvSpPr/>
          <p:nvPr/>
        </p:nvSpPr>
        <p:spPr>
          <a:xfrm>
            <a:off x="411480" y="380390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77240" y="382219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0"/>
                </a:solidFill>
              </a:rPr>
              <a:t>Sales and outreach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2852928" y="3822192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Conference attendance, accelerator fees, marketing materials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5559552" y="1389888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F6E56"/>
                </a:solidFill>
              </a:rPr>
              <a:t>WHAT THIS ROUND UNLOCKS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5559552" y="1664208"/>
            <a:ext cx="3291840" cy="2743200"/>
          </a:xfrm>
          <a:prstGeom prst="rect">
            <a:avLst/>
          </a:prstGeom>
          <a:solidFill>
            <a:srgbClr val="0A224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7568" y="1828800"/>
            <a:ext cx="237744" cy="237744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5998464" y="1828800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$50K+ ARR from first 3 pilots</a:t>
            </a:r>
            <a:endParaRPr lang="en-US" sz="1000" dirty="0"/>
          </a:p>
        </p:txBody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568" y="2304288"/>
            <a:ext cx="237744" cy="237744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5998464" y="2304288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90-day clinical outcome dataset</a:t>
            </a:r>
            <a:endParaRPr lang="en-US" sz="1000" dirty="0"/>
          </a:p>
        </p:txBody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568" y="2779776"/>
            <a:ext cx="237744" cy="237744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5998464" y="2779776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Seed raise at $3M–$8M pre-money</a:t>
            </a:r>
            <a:endParaRPr lang="en-US" sz="1000" dirty="0"/>
          </a:p>
        </p:txBody>
      </p:sp>
      <p:pic>
        <p:nvPicPr>
          <p:cNvPr id="3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568" y="3255264"/>
            <a:ext cx="237744" cy="237744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5998464" y="3255264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2+ accelerator interviews scheduled</a:t>
            </a:r>
            <a:endParaRPr lang="en-US" sz="1000" dirty="0"/>
          </a:p>
        </p:txBody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568" y="3730752"/>
            <a:ext cx="237744" cy="237744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5998464" y="3730752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25+ investors in active pipeline</a:t>
            </a:r>
            <a:endParaRPr lang="en-US" sz="1000" dirty="0"/>
          </a:p>
        </p:txBody>
      </p:sp>
      <p:sp>
        <p:nvSpPr>
          <p:cNvPr id="40" name="Shape 33"/>
          <p:cNvSpPr/>
          <p:nvPr/>
        </p:nvSpPr>
        <p:spPr>
          <a:xfrm>
            <a:off x="411480" y="4462272"/>
            <a:ext cx="8321040" cy="475488"/>
          </a:xfrm>
          <a:prstGeom prst="rect">
            <a:avLst/>
          </a:prstGeom>
          <a:solidFill>
            <a:srgbClr val="F8F8F8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41" name="Text 34"/>
          <p:cNvSpPr/>
          <p:nvPr/>
        </p:nvSpPr>
        <p:spPr>
          <a:xfrm>
            <a:off x="50292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A2240"/>
                </a:solidFill>
              </a:rPr>
              <a:t>30-DAY TARGETS: 3 pilot LOIs signed  ·  Pilot data flowing  ·  2 accelerator interviews  ·  Seed deck in active circulation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3" name="Text 1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10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0F6E56"/>
                </a:solidFill>
              </a:rPr>
              <a:t>FOR PROVIDERS &amp; HEALTH SYSTEMS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457200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2240"/>
                </a:solidFill>
              </a:rPr>
              <a:t>Start with a 90-Day Paid Pilot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11480" y="987552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555555"/>
                </a:solidFill>
              </a:rPr>
              <a:t>ACE Care Hub works alongside your existing EHR — no workflow replacement. We handle patient navigation, education, and engagement. You get measurable, reportable outcomes.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1508760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F6E56"/>
                </a:solidFill>
              </a:rPr>
              <a:t>PILOT STRUCTURE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411480" y="1792224"/>
            <a:ext cx="425196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792224"/>
            <a:ext cx="54864" cy="566928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10" name="Text 8"/>
          <p:cNvSpPr/>
          <p:nvPr/>
        </p:nvSpPr>
        <p:spPr>
          <a:xfrm>
            <a:off x="585216" y="1865376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6E56"/>
                </a:solidFill>
              </a:rPr>
              <a:t>Enrollment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627632" y="1865376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50–150 patients. Enrolled through your existing patient list. BAA signed upfront.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11480" y="2450592"/>
            <a:ext cx="425196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11480" y="2450592"/>
            <a:ext cx="54864" cy="566928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14" name="Text 12"/>
          <p:cNvSpPr/>
          <p:nvPr/>
        </p:nvSpPr>
        <p:spPr>
          <a:xfrm>
            <a:off x="585216" y="2523744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6E56"/>
                </a:solidFill>
              </a:rPr>
              <a:t>Duration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627632" y="2523744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90 days. Baseline data collected Day 0. Outcome report delivered Day 90.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11480" y="3108960"/>
            <a:ext cx="425196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11480" y="3108960"/>
            <a:ext cx="54864" cy="566928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18" name="Text 16"/>
          <p:cNvSpPr/>
          <p:nvPr/>
        </p:nvSpPr>
        <p:spPr>
          <a:xfrm>
            <a:off x="585216" y="3182112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6E56"/>
                </a:solidFill>
              </a:rPr>
              <a:t>Cost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627632" y="3182112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$500–$2,000 flat fee. No per-seat or per-patient pricing during pilot.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11480" y="3767328"/>
            <a:ext cx="425196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11480" y="3767328"/>
            <a:ext cx="54864" cy="566928"/>
          </a:xfrm>
          <a:prstGeom prst="rect">
            <a:avLst/>
          </a:prstGeom>
          <a:solidFill>
            <a:srgbClr val="0F6E56"/>
          </a:solidFill>
          <a:ln/>
        </p:spPr>
      </p:sp>
      <p:sp>
        <p:nvSpPr>
          <p:cNvPr id="22" name="Text 20"/>
          <p:cNvSpPr/>
          <p:nvPr/>
        </p:nvSpPr>
        <p:spPr>
          <a:xfrm>
            <a:off x="585216" y="384048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6E56"/>
                </a:solidFill>
              </a:rPr>
              <a:t>What you get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627632" y="3840480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50" dirty="0">
                <a:solidFill>
                  <a:srgbClr val="555555"/>
                </a:solidFill>
              </a:rPr>
              <a:t>Full ACE Care Hub access for enrolled patients + 90-day clinical outcomes report including no-show delta, PAM score change, and calculated practice ROI.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4892040" y="1508760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22222"/>
                </a:solidFill>
              </a:rPr>
              <a:t>WHAT PROVIDERS MEASURE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4892040" y="1792224"/>
            <a:ext cx="4023360" cy="2651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0" y="1920240"/>
            <a:ext cx="219456" cy="219456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5321808" y="192024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</a:rPr>
              <a:t>Appointment no-show rate (vs. matched control group)</a:t>
            </a:r>
            <a:endParaRPr lang="en-US" sz="900" dirty="0"/>
          </a:p>
        </p:txBody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322576"/>
            <a:ext cx="219456" cy="219456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5321808" y="232257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</a:rPr>
              <a:t>Patient preparedness score (pre-visit survey)</a:t>
            </a:r>
            <a:endParaRPr lang="en-US" sz="900" dirty="0"/>
          </a:p>
        </p:txBody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724912"/>
            <a:ext cx="219456" cy="219456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5321808" y="272491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</a:rPr>
              <a:t>Medication adherence proxy (app logging completion)</a:t>
            </a:r>
            <a:endParaRPr lang="en-US" sz="900" dirty="0"/>
          </a:p>
        </p:txBody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127248"/>
            <a:ext cx="219456" cy="219456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5321808" y="312724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</a:rPr>
              <a:t>Post-visit follow-up completion rate</a:t>
            </a:r>
            <a:endParaRPr lang="en-US" sz="900" dirty="0"/>
          </a:p>
        </p:txBody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529584"/>
            <a:ext cx="219456" cy="219456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5321808" y="352958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</a:rPr>
              <a:t>PAM score change (patient activation baseline to 90-day)</a:t>
            </a:r>
            <a:endParaRPr lang="en-US" sz="900" dirty="0"/>
          </a:p>
        </p:txBody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3931920"/>
            <a:ext cx="219456" cy="21945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5321808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</a:rPr>
              <a:t>Provider satisfaction (qualitative session feedback)</a:t>
            </a:r>
            <a:endParaRPr lang="en-US" sz="900" dirty="0"/>
          </a:p>
        </p:txBody>
      </p:sp>
      <p:sp>
        <p:nvSpPr>
          <p:cNvPr id="38" name="Shape 30"/>
          <p:cNvSpPr/>
          <p:nvPr/>
        </p:nvSpPr>
        <p:spPr>
          <a:xfrm>
            <a:off x="411480" y="4617720"/>
            <a:ext cx="8321040" cy="365760"/>
          </a:xfrm>
          <a:prstGeom prst="rect">
            <a:avLst/>
          </a:prstGeom>
          <a:solidFill>
            <a:srgbClr val="0F6E56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39" name="Text 31"/>
          <p:cNvSpPr/>
          <p:nvPr/>
        </p:nvSpPr>
        <p:spPr>
          <a:xfrm>
            <a:off x="502920" y="4690872"/>
            <a:ext cx="8229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Ready to pilot? Contact us:  Renada Bey  ·  info@acecarehub.com  ·  512-710-5572  ·  acecarehub.com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86800" y="47548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11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0" y="566928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0" y="1133856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700784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0" y="2267712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0" y="2834640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3401568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3968496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4535424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5102352"/>
            <a:ext cx="4572000" cy="292608"/>
          </a:xfrm>
          <a:prstGeom prst="rect">
            <a:avLst/>
          </a:prstGeom>
          <a:solidFill>
            <a:srgbClr val="F4F4F4">
              <a:alpha val="6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B22222"/>
          </a:solidFill>
          <a:ln/>
        </p:spPr>
      </p:sp>
      <p:pic>
        <p:nvPicPr>
          <p:cNvPr id="15" name="Image 0" descr="/home/claude/ace_logo_transparen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01168" y="256032"/>
            <a:ext cx="2011680" cy="138988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228600" y="1682496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1A3A5C"/>
                </a:solidFill>
              </a:rPr>
              <a:t>A Love Worth Work Company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228600" y="1920240"/>
            <a:ext cx="4114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3000" b="1" dirty="0">
                <a:solidFill>
                  <a:srgbClr val="B22222"/>
                </a:solidFill>
              </a:rPr>
              <a:t>Your Care.</a:t>
            </a:r>
            <a:endParaRPr lang="en-US" sz="30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3000" b="1" dirty="0">
                <a:solidFill>
                  <a:srgbClr val="B22222"/>
                </a:solidFill>
              </a:rPr>
              <a:t>All in One Place.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228600" y="2980944"/>
            <a:ext cx="402336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A2240"/>
                </a:solidFill>
              </a:rPr>
              <a:t>ACE Care Hub™ is an AI-powered health navigation platform built to help patients understand, organize, and advocate for their care — while giving providers the measurable engagement outcomes they need.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228600" y="3785616"/>
            <a:ext cx="1261872" cy="237744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20" name="Text 17"/>
          <p:cNvSpPr/>
          <p:nvPr/>
        </p:nvSpPr>
        <p:spPr>
          <a:xfrm>
            <a:off x="228600" y="3785616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Patent Pending</a:t>
            </a:r>
            <a:endParaRPr lang="en-US" sz="700" dirty="0"/>
          </a:p>
        </p:txBody>
      </p:sp>
      <p:sp>
        <p:nvSpPr>
          <p:cNvPr id="21" name="Shape 18"/>
          <p:cNvSpPr/>
          <p:nvPr/>
        </p:nvSpPr>
        <p:spPr>
          <a:xfrm>
            <a:off x="1563624" y="3785616"/>
            <a:ext cx="1261872" cy="237744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22" name="Text 19"/>
          <p:cNvSpPr/>
          <p:nvPr/>
        </p:nvSpPr>
        <p:spPr>
          <a:xfrm>
            <a:off x="1563624" y="3785616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ITU Trademark in Progress</a:t>
            </a:r>
            <a:endParaRPr lang="en-US" sz="700" dirty="0"/>
          </a:p>
        </p:txBody>
      </p:sp>
      <p:sp>
        <p:nvSpPr>
          <p:cNvPr id="23" name="Shape 20"/>
          <p:cNvSpPr/>
          <p:nvPr/>
        </p:nvSpPr>
        <p:spPr>
          <a:xfrm>
            <a:off x="2898648" y="3785616"/>
            <a:ext cx="1261872" cy="237744"/>
          </a:xfrm>
          <a:prstGeom prst="rect">
            <a:avLst/>
          </a:prstGeom>
          <a:solidFill>
            <a:srgbClr val="B22222"/>
          </a:solidFill>
          <a:ln/>
        </p:spPr>
      </p:sp>
      <p:sp>
        <p:nvSpPr>
          <p:cNvPr id="24" name="Text 21"/>
          <p:cNvSpPr/>
          <p:nvPr/>
        </p:nvSpPr>
        <p:spPr>
          <a:xfrm>
            <a:off x="2898648" y="3785616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Copyright in Progress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4828032" y="457200"/>
            <a:ext cx="40233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Let's Connect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4828032" y="987552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CCEE"/>
                </a:solidFill>
              </a:rPr>
              <a:t>We are actively seeking: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4828032" y="1316736"/>
            <a:ext cx="4023360" cy="493776"/>
          </a:xfrm>
          <a:prstGeom prst="rect">
            <a:avLst/>
          </a:prstGeom>
          <a:solidFill>
            <a:srgbClr val="0D1E33"/>
          </a:solidFill>
          <a:ln/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048" y="1426464"/>
            <a:ext cx="274320" cy="274320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5321808" y="1408176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Clinical pilot partners (FQHCs, specialty practices, ACOs)</a:t>
            </a:r>
            <a:endParaRPr lang="en-US" sz="950" dirty="0"/>
          </a:p>
        </p:txBody>
      </p:sp>
      <p:sp>
        <p:nvSpPr>
          <p:cNvPr id="30" name="Shape 26"/>
          <p:cNvSpPr/>
          <p:nvPr/>
        </p:nvSpPr>
        <p:spPr>
          <a:xfrm>
            <a:off x="4828032" y="1901952"/>
            <a:ext cx="4023360" cy="493776"/>
          </a:xfrm>
          <a:prstGeom prst="rect">
            <a:avLst/>
          </a:prstGeom>
          <a:solidFill>
            <a:srgbClr val="0D1E33"/>
          </a:solidFill>
          <a:ln/>
        </p:spPr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048" y="2011680"/>
            <a:ext cx="274320" cy="274320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5321808" y="1993392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Pre-seed investors ($250K–$500K on $1.2M–$1.5M pre-money)</a:t>
            </a:r>
            <a:endParaRPr lang="en-US" sz="950" dirty="0"/>
          </a:p>
        </p:txBody>
      </p:sp>
      <p:sp>
        <p:nvSpPr>
          <p:cNvPr id="33" name="Shape 28"/>
          <p:cNvSpPr/>
          <p:nvPr/>
        </p:nvSpPr>
        <p:spPr>
          <a:xfrm>
            <a:off x="4828032" y="2487168"/>
            <a:ext cx="4023360" cy="493776"/>
          </a:xfrm>
          <a:prstGeom prst="rect">
            <a:avLst/>
          </a:prstGeom>
          <a:solidFill>
            <a:srgbClr val="0D1E33"/>
          </a:solidFill>
          <a:ln/>
        </p:spPr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48" y="2596896"/>
            <a:ext cx="274320" cy="27432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5321808" y="2578608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Accelerator and innovation program opportunities</a:t>
            </a:r>
            <a:endParaRPr lang="en-US" sz="950" dirty="0"/>
          </a:p>
        </p:txBody>
      </p:sp>
      <p:sp>
        <p:nvSpPr>
          <p:cNvPr id="36" name="Shape 30"/>
          <p:cNvSpPr/>
          <p:nvPr/>
        </p:nvSpPr>
        <p:spPr>
          <a:xfrm>
            <a:off x="4828032" y="3072384"/>
            <a:ext cx="4023360" cy="493776"/>
          </a:xfrm>
          <a:prstGeom prst="rect">
            <a:avLst/>
          </a:prstGeom>
          <a:solidFill>
            <a:srgbClr val="0D1E33"/>
          </a:solidFill>
          <a:ln/>
        </p:spPr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048" y="3182112"/>
            <a:ext cx="274320" cy="274320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5321808" y="3163824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Strategic partnerships and advisory relationships</a:t>
            </a:r>
            <a:endParaRPr lang="en-US" sz="950" dirty="0"/>
          </a:p>
        </p:txBody>
      </p:sp>
      <p:sp>
        <p:nvSpPr>
          <p:cNvPr id="39" name="Shape 32"/>
          <p:cNvSpPr/>
          <p:nvPr/>
        </p:nvSpPr>
        <p:spPr>
          <a:xfrm>
            <a:off x="4828032" y="3749040"/>
            <a:ext cx="4023360" cy="1115568"/>
          </a:xfrm>
          <a:prstGeom prst="rect">
            <a:avLst/>
          </a:prstGeom>
          <a:solidFill>
            <a:srgbClr val="0D1E33"/>
          </a:solidFill>
          <a:ln/>
        </p:spPr>
      </p:sp>
      <p:sp>
        <p:nvSpPr>
          <p:cNvPr id="40" name="Text 33"/>
          <p:cNvSpPr/>
          <p:nvPr/>
        </p:nvSpPr>
        <p:spPr>
          <a:xfrm>
            <a:off x="4956048" y="385876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Renada Bey</a:t>
            </a:r>
            <a:endParaRPr lang="en-US" sz="1200" dirty="0"/>
          </a:p>
        </p:txBody>
      </p:sp>
      <p:sp>
        <p:nvSpPr>
          <p:cNvPr id="41" name="Text 34"/>
          <p:cNvSpPr/>
          <p:nvPr/>
        </p:nvSpPr>
        <p:spPr>
          <a:xfrm>
            <a:off x="4956048" y="4133088"/>
            <a:ext cx="3840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CCEE"/>
                </a:solidFill>
              </a:rPr>
              <a:t>Founder &amp; CEO, ACE Care Hub</a:t>
            </a:r>
            <a:endParaRPr lang="en-US" sz="900" dirty="0"/>
          </a:p>
        </p:txBody>
      </p:sp>
      <p:sp>
        <p:nvSpPr>
          <p:cNvPr id="42" name="Text 35"/>
          <p:cNvSpPr/>
          <p:nvPr/>
        </p:nvSpPr>
        <p:spPr>
          <a:xfrm>
            <a:off x="4956048" y="4352544"/>
            <a:ext cx="3840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info@acecarehub.com</a:t>
            </a:r>
            <a:endParaRPr lang="en-US" sz="900" dirty="0"/>
          </a:p>
        </p:txBody>
      </p:sp>
      <p:sp>
        <p:nvSpPr>
          <p:cNvPr id="43" name="Text 36"/>
          <p:cNvSpPr/>
          <p:nvPr/>
        </p:nvSpPr>
        <p:spPr>
          <a:xfrm>
            <a:off x="4956048" y="4553712"/>
            <a:ext cx="3840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512-710-5572  ·  acecarehub.com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 Care Hub — Investor and Partner Pitch Deck</dc:title>
  <dc:subject>AI-Powered Health Navigation, Education, and Care Coordination</dc:subject>
  <dc:creator>ACE Care Hub</dc:creator>
  <cp:lastModifiedBy>ACE Care Hub</cp:lastModifiedBy>
  <cp:revision>1</cp:revision>
  <dcterms:created xsi:type="dcterms:W3CDTF">2026-05-13T18:32:31Z</dcterms:created>
  <dcterms:modified xsi:type="dcterms:W3CDTF">2026-05-13T18:32:31Z</dcterms:modified>
</cp:coreProperties>
</file>